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66" r:id="rId2"/>
    <p:sldId id="337" r:id="rId3"/>
    <p:sldId id="340" r:id="rId4"/>
    <p:sldId id="341" r:id="rId5"/>
    <p:sldId id="342" r:id="rId6"/>
    <p:sldId id="314" r:id="rId7"/>
    <p:sldId id="272" r:id="rId8"/>
  </p:sldIdLst>
  <p:sldSz cx="12192000" cy="6858000"/>
  <p:notesSz cx="6858000" cy="9144000"/>
  <p:embeddedFontLst>
    <p:embeddedFont>
      <p:font typeface="맑은 고딕" pitchFamily="50" charset="-127"/>
      <p:regular r:id="rId10"/>
      <p:bold r:id="rId11"/>
    </p:embeddedFont>
    <p:embeddedFont>
      <p:font typeface="나눔스퀘어 Bold" pitchFamily="50" charset="-127"/>
      <p:bold r:id="rId12"/>
    </p:embeddedFont>
    <p:embeddedFont>
      <p:font typeface="나눔바른고딕" charset="-127"/>
      <p:regular r:id="rId13"/>
      <p:bold r:id="rId14"/>
    </p:embeddedFont>
    <p:embeddedFont>
      <p:font typeface="a옛날사진관3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1345" userDrawn="1">
          <p15:clr>
            <a:srgbClr val="A4A3A4"/>
          </p15:clr>
        </p15:guide>
        <p15:guide id="3" pos="4520" userDrawn="1">
          <p15:clr>
            <a:srgbClr val="A4A3A4"/>
          </p15:clr>
        </p15:guide>
        <p15:guide id="4" pos="1572" userDrawn="1">
          <p15:clr>
            <a:srgbClr val="A4A3A4"/>
          </p15:clr>
        </p15:guide>
        <p15:guide id="5" orient="horz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9" orient="horz" pos="4247">
          <p15:clr>
            <a:srgbClr val="A4A3A4"/>
          </p15:clr>
        </p15:guide>
        <p15:guide id="10" orient="horz" pos="391">
          <p15:clr>
            <a:srgbClr val="A4A3A4"/>
          </p15:clr>
        </p15:guide>
        <p15:guide id="11" pos="211">
          <p15:clr>
            <a:srgbClr val="A4A3A4"/>
          </p15:clr>
        </p15:guide>
        <p15:guide id="12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645"/>
    <a:srgbClr val="2BB957"/>
    <a:srgbClr val="663300"/>
    <a:srgbClr val="584300"/>
    <a:srgbClr val="EC5353"/>
    <a:srgbClr val="26A64E"/>
    <a:srgbClr val="CF6656"/>
    <a:srgbClr val="494545"/>
    <a:srgbClr val="FEEED7"/>
    <a:srgbClr val="EDB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67" autoAdjust="0"/>
    <p:restoredTop sz="89778" autoAdjust="0"/>
  </p:normalViewPr>
  <p:slideViewPr>
    <p:cSldViewPr showGuides="1">
      <p:cViewPr varScale="1">
        <p:scale>
          <a:sx n="104" d="100"/>
          <a:sy n="104" d="100"/>
        </p:scale>
        <p:origin x="-1074" y="-84"/>
      </p:cViewPr>
      <p:guideLst>
        <p:guide orient="horz" pos="2160"/>
        <p:guide orient="horz"/>
        <p:guide orient="horz" pos="4110"/>
        <p:guide orient="horz" pos="4247"/>
        <p:guide orient="horz" pos="391"/>
        <p:guide pos="1345"/>
        <p:guide pos="4520"/>
        <p:guide pos="1572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ko-KR" altLang="en-US" dirty="0" smtClean="0"/>
              <a:t>평균 </a:t>
            </a:r>
            <a:r>
              <a:rPr lang="ko-KR" altLang="en-US" dirty="0"/>
              <a:t>난이도</a:t>
            </a:r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체감 난이도</c:v>
                </c:pt>
              </c:strCache>
            </c:strRef>
          </c:tx>
          <c:marker>
            <c:symbol val="none"/>
          </c:marker>
          <c:cat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</c:numCache>
            </c:numRef>
          </c:cat>
          <c:val>
            <c:numRef>
              <c:f>Sheet1!$B$2:$B$17</c:f>
              <c:numCache>
                <c:formatCode>General</c:formatCode>
                <c:ptCount val="1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1.5</c:v>
                </c:pt>
                <c:pt idx="5">
                  <c:v>1.5</c:v>
                </c:pt>
                <c:pt idx="6">
                  <c:v>1.5</c:v>
                </c:pt>
                <c:pt idx="7">
                  <c:v>1.5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2.5</c:v>
                </c:pt>
                <c:pt idx="13">
                  <c:v>2.5</c:v>
                </c:pt>
                <c:pt idx="14">
                  <c:v>2.5</c:v>
                </c:pt>
                <c:pt idx="15">
                  <c:v>2.5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DB6-44A8-BC96-C25FC30C5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26624"/>
        <c:axId val="127228160"/>
      </c:lineChart>
      <c:catAx>
        <c:axId val="1272266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27228160"/>
        <c:crosses val="autoZero"/>
        <c:auto val="1"/>
        <c:lblAlgn val="ctr"/>
        <c:lblOffset val="100"/>
        <c:noMultiLvlLbl val="0"/>
      </c:catAx>
      <c:valAx>
        <c:axId val="1272281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72266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marker>
            <c:symbol val="none"/>
          </c:marker>
          <c:cat>
            <c:strRef>
              <c:f>Sheet1!$A$2:$A$12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2</c:v>
                </c:pt>
                <c:pt idx="8">
                  <c:v>1</c:v>
                </c:pt>
                <c:pt idx="9">
                  <c:v>2</c:v>
                </c:pt>
                <c:pt idx="10">
                  <c:v>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F97-4D04-AF81-D7889FE651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77312"/>
        <c:axId val="127295488"/>
      </c:lineChart>
      <c:catAx>
        <c:axId val="1272773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27295488"/>
        <c:crosses val="autoZero"/>
        <c:auto val="1"/>
        <c:lblAlgn val="ctr"/>
        <c:lblOffset val="100"/>
        <c:noMultiLvlLbl val="0"/>
      </c:catAx>
      <c:valAx>
        <c:axId val="12729548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1272773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난이도+복잡함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스테이지1</c:v>
                </c:pt>
                <c:pt idx="1">
                  <c:v>스테이지100</c:v>
                </c:pt>
                <c:pt idx="2">
                  <c:v>스테이지200</c:v>
                </c:pt>
                <c:pt idx="3">
                  <c:v>스테이지300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0A0-4DBE-91C9-314BAF9E8D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417728"/>
        <c:axId val="127440000"/>
      </c:lineChart>
      <c:catAx>
        <c:axId val="12741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440000"/>
        <c:crosses val="autoZero"/>
        <c:auto val="1"/>
        <c:lblAlgn val="ctr"/>
        <c:lblOffset val="100"/>
        <c:noMultiLvlLbl val="0"/>
      </c:catAx>
      <c:valAx>
        <c:axId val="127440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41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0552C-A612-48F5-B7DB-43D7E4FD65C4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8CB92-E0AE-4029-AB7C-9C1C1D72E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54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smtClean="0"/>
              <a:t>3</a:t>
            </a:r>
            <a:r>
              <a:rPr lang="ko-KR" altLang="en-US" dirty="0" smtClean="0"/>
              <a:t>매치에 따른 난이도 조절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상단 하단 위치에 따른 난이도 조절보다 </a:t>
            </a:r>
            <a:r>
              <a:rPr lang="en-US" altLang="ko-KR" dirty="0" smtClean="0"/>
              <a:t>3</a:t>
            </a:r>
            <a:r>
              <a:rPr lang="ko-KR" altLang="en-US" dirty="0" smtClean="0"/>
              <a:t>매치에 따른 난이도 조절을 먼저 고려 해야 된다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제안 부분 수정하기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넷마블</a:t>
            </a:r>
            <a:r>
              <a:rPr lang="ko-KR" altLang="en-US" dirty="0" smtClean="0"/>
              <a:t> 간단한 캐주얼 게임을 원한다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 smtClean="0"/>
              <a:t>클리어</a:t>
            </a:r>
            <a:r>
              <a:rPr lang="ko-KR" altLang="en-US" dirty="0" smtClean="0"/>
              <a:t> 조건에 따라 주로 사용되는 장애물 요소와 난이도 조절 요소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꽃피우기가 레벨 디자인 요소로 활용된다</a:t>
            </a:r>
            <a:r>
              <a:rPr lang="en-US" altLang="ko-KR" dirty="0" smtClean="0"/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76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58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74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56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46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플레이의 답답함이 </a:t>
            </a:r>
            <a:r>
              <a:rPr lang="en-US" altLang="ko-KR" dirty="0" smtClean="0"/>
              <a:t>BM</a:t>
            </a:r>
            <a:r>
              <a:rPr lang="ko-KR" altLang="en-US" dirty="0" smtClean="0"/>
              <a:t>으로 작용할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827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7944" y="6131396"/>
            <a:ext cx="2743200" cy="365125"/>
          </a:xfrm>
        </p:spPr>
        <p:txBody>
          <a:bodyPr/>
          <a:lstStyle/>
          <a:p>
            <a:fld id="{421CC242-1E53-4C9C-9A5E-54491FFCFBA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7328" y="120436"/>
            <a:ext cx="3888432" cy="349062"/>
          </a:xfrm>
          <a:prstGeom prst="rect">
            <a:avLst/>
          </a:prstGeom>
          <a:noFill/>
        </p:spPr>
        <p:txBody>
          <a:bodyPr anchor="ctr"/>
          <a:lstStyle>
            <a:lvl1pPr marL="72000" algn="l" defTabSz="914400" rtl="0" eaLnBrk="1" latinLnBrk="1" hangingPunct="1">
              <a:lnSpc>
                <a:spcPct val="100000"/>
              </a:lnSpc>
              <a:defRPr lang="ko-KR" altLang="en-US" sz="2000" kern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슬라이드 제목 쓰는 곳</a:t>
            </a:r>
            <a:r>
              <a:rPr lang="en-US" altLang="ko-KR" dirty="0" smtClean="0"/>
              <a:t>!!!!!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4710643" cy="62071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lvl="0"/>
            <a:endParaRPr lang="ko-KR" altLang="en-US" sz="20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 userDrawn="1"/>
        </p:nvSpPr>
        <p:spPr>
          <a:xfrm>
            <a:off x="74630" y="188286"/>
            <a:ext cx="34350" cy="2133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0" y="0"/>
            <a:ext cx="0" cy="70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12009040" y="152400"/>
            <a:ext cx="0" cy="70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35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" y="1"/>
            <a:ext cx="4727849" cy="6206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lvl="0"/>
            <a:endParaRPr lang="ko-KR" altLang="en-US" sz="20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7944" y="6131396"/>
            <a:ext cx="2743200" cy="365125"/>
          </a:xfrm>
        </p:spPr>
        <p:txBody>
          <a:bodyPr/>
          <a:lstStyle/>
          <a:p>
            <a:fld id="{421CC242-1E53-4C9C-9A5E-54491FFCFBA5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0" y="0"/>
            <a:ext cx="0" cy="70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11856640" y="0"/>
            <a:ext cx="0" cy="70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 userDrawn="1"/>
        </p:nvGrpSpPr>
        <p:grpSpPr>
          <a:xfrm>
            <a:off x="145625" y="271626"/>
            <a:ext cx="3286079" cy="349062"/>
            <a:chOff x="145625" y="199618"/>
            <a:chExt cx="3286079" cy="349062"/>
          </a:xfrm>
          <a:solidFill>
            <a:srgbClr val="333645"/>
          </a:solidFill>
        </p:grpSpPr>
        <p:sp>
          <p:nvSpPr>
            <p:cNvPr id="28" name="모서리가 둥근 직사각형 27"/>
            <p:cNvSpPr/>
            <p:nvPr userDrawn="1"/>
          </p:nvSpPr>
          <p:spPr>
            <a:xfrm>
              <a:off x="145625" y="199618"/>
              <a:ext cx="45719" cy="3490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 userDrawn="1"/>
          </p:nvCxnSpPr>
          <p:spPr>
            <a:xfrm>
              <a:off x="145625" y="548680"/>
              <a:ext cx="3286079" cy="0"/>
            </a:xfrm>
            <a:prstGeom prst="line">
              <a:avLst/>
            </a:prstGeom>
            <a:grpFill/>
            <a:ln w="25400">
              <a:solidFill>
                <a:srgbClr val="584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11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127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lvl="0"/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345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CC242-1E53-4C9C-9A5E-54491FFCF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2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news20.busan.com/content/image/2015/06/16/20150616000146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40479" y="3340506"/>
            <a:ext cx="4911043" cy="34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3377949" y="1412777"/>
            <a:ext cx="5436102" cy="1204761"/>
            <a:chOff x="5231904" y="2996952"/>
            <a:chExt cx="4440760" cy="847327"/>
          </a:xfrm>
        </p:grpSpPr>
        <p:sp>
          <p:nvSpPr>
            <p:cNvPr id="3" name="TextBox 2"/>
            <p:cNvSpPr txBox="1"/>
            <p:nvPr/>
          </p:nvSpPr>
          <p:spPr>
            <a:xfrm>
              <a:off x="5249582" y="3584522"/>
              <a:ext cx="4405405" cy="259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ko-KR" altLang="en-US" dirty="0" err="1" smtClean="0">
                  <a:latin typeface="a옛날사진관3" pitchFamily="18" charset="-127"/>
                  <a:ea typeface="a옛날사진관3" pitchFamily="18" charset="-127"/>
                </a:rPr>
                <a:t>클리어</a:t>
              </a:r>
              <a:r>
                <a:rPr lang="ko-KR" altLang="en-US" dirty="0" smtClean="0">
                  <a:latin typeface="a옛날사진관3" pitchFamily="18" charset="-127"/>
                  <a:ea typeface="a옛날사진관3" pitchFamily="18" charset="-127"/>
                </a:rPr>
                <a:t> 미션과</a:t>
              </a:r>
              <a:r>
                <a:rPr lang="en-US" altLang="ko-KR" dirty="0" smtClean="0">
                  <a:latin typeface="a옛날사진관3" pitchFamily="18" charset="-127"/>
                  <a:ea typeface="a옛날사진관3" pitchFamily="18" charset="-127"/>
                </a:rPr>
                <a:t>, </a:t>
              </a:r>
              <a:r>
                <a:rPr lang="ko-KR" altLang="en-US" dirty="0" smtClean="0">
                  <a:latin typeface="a옛날사진관3" pitchFamily="18" charset="-127"/>
                  <a:ea typeface="a옛날사진관3" pitchFamily="18" charset="-127"/>
                </a:rPr>
                <a:t>장애물 디자인</a:t>
              </a:r>
              <a:r>
                <a:rPr lang="en-US" altLang="ko-KR" dirty="0" smtClean="0">
                  <a:latin typeface="a옛날사진관3" pitchFamily="18" charset="-127"/>
                  <a:ea typeface="a옛날사진관3" pitchFamily="18" charset="-127"/>
                </a:rPr>
                <a:t>, </a:t>
              </a:r>
              <a:r>
                <a:rPr lang="ko-KR" altLang="en-US" dirty="0" smtClean="0">
                  <a:latin typeface="a옛날사진관3" pitchFamily="18" charset="-127"/>
                  <a:ea typeface="a옛날사진관3" pitchFamily="18" charset="-127"/>
                </a:rPr>
                <a:t>맵 디자인을 중심으로</a:t>
              </a:r>
              <a:endParaRPr lang="ko-KR" altLang="en-US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31904" y="2996952"/>
              <a:ext cx="4440760" cy="454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ko-KR" altLang="en-US" sz="3600" b="1" dirty="0" err="1" smtClean="0">
                  <a:solidFill>
                    <a:srgbClr val="00B050"/>
                  </a:solidFill>
                  <a:latin typeface="a옛날사진관3" pitchFamily="18" charset="-127"/>
                  <a:ea typeface="a옛날사진관3" pitchFamily="18" charset="-127"/>
                </a:rPr>
                <a:t>포코포코</a:t>
              </a:r>
              <a:r>
                <a:rPr lang="ko-KR" altLang="en-US" sz="3600" b="1" dirty="0" smtClean="0">
                  <a:solidFill>
                    <a:srgbClr val="00B050"/>
                  </a:solidFill>
                  <a:latin typeface="a옛날사진관3" pitchFamily="18" charset="-127"/>
                  <a:ea typeface="a옛날사진관3" pitchFamily="18" charset="-127"/>
                </a:rPr>
                <a:t> 레벨 디자인 분석</a:t>
              </a:r>
              <a:endParaRPr lang="ko-KR" altLang="en-US" sz="3600" b="1" dirty="0">
                <a:solidFill>
                  <a:srgbClr val="00B050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407970" y="6412047"/>
            <a:ext cx="2736702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en-US" altLang="ko-KR" sz="1400" b="1" dirty="0" smtClean="0">
                <a:latin typeface="a옛날사진관3" pitchFamily="18" charset="-127"/>
                <a:ea typeface="a옛날사진관3" pitchFamily="18" charset="-127"/>
              </a:rPr>
              <a:t>SBS</a:t>
            </a:r>
            <a:r>
              <a:rPr lang="ko-KR" altLang="en-US" sz="1400" b="1" dirty="0" smtClean="0">
                <a:latin typeface="a옛날사진관3" pitchFamily="18" charset="-127"/>
                <a:ea typeface="a옛날사진관3" pitchFamily="18" charset="-127"/>
              </a:rPr>
              <a:t>게임아카데미 </a:t>
            </a:r>
            <a:r>
              <a:rPr lang="en-US" altLang="ko-KR" sz="1400" b="1" dirty="0" smtClean="0">
                <a:latin typeface="a옛날사진관3" pitchFamily="18" charset="-127"/>
                <a:ea typeface="a옛날사진관3" pitchFamily="18" charset="-127"/>
              </a:rPr>
              <a:t>11</a:t>
            </a:r>
            <a:r>
              <a:rPr lang="ko-KR" altLang="en-US" sz="1400" b="1" dirty="0" smtClean="0">
                <a:latin typeface="a옛날사진관3" pitchFamily="18" charset="-127"/>
                <a:ea typeface="a옛날사진관3" pitchFamily="18" charset="-127"/>
              </a:rPr>
              <a:t>기 이준형</a:t>
            </a:r>
            <a:endParaRPr lang="ko-KR" altLang="en-US" sz="1400" b="1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5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49683" y="919108"/>
            <a:ext cx="144016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082013" y="885195"/>
            <a:ext cx="641122" cy="252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096000" y="4145561"/>
            <a:ext cx="5760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기본적으로 가로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1, 2, 3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열을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열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 구분함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메인 장애물들이 적재돼 있는 열을 의미함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매치를 통해 유저가 우선적으로 플레이할 수 있는 공간을 확보해 가는 열을 의미함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세로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1, 2, 3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행 또한 장애물 행과 진행 행으로 구분돼 각각의 열과 행이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교차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하며 맵 디자인이 이뤄짐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각각의 열과 행의 범위는 </a:t>
            </a:r>
            <a:r>
              <a:rPr lang="ko-KR" altLang="en-US" sz="1600" dirty="0" err="1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맵의</a:t>
            </a:r>
            <a:r>
              <a:rPr lang="ko-KR" altLang="en-US" sz="1600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크기에 따라 달라지며 맵 형태를 어떻게 디자인 하냐에 따라 다양해질 수 있음</a:t>
            </a:r>
            <a:r>
              <a:rPr lang="en-US" altLang="ko-KR" sz="1600" dirty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en-US" altLang="ko-KR" sz="1600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때문에 위 원리는 모든 </a:t>
            </a:r>
            <a:r>
              <a:rPr lang="ko-KR" altLang="en-US" sz="1600" dirty="0" err="1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맵에</a:t>
            </a:r>
            <a:r>
              <a:rPr lang="ko-KR" altLang="en-US" sz="1600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동일하게 적용되지 않음</a:t>
            </a:r>
            <a:r>
              <a:rPr lang="en-US" altLang="ko-KR" sz="1600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!!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5360" y="796476"/>
            <a:ext cx="32778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기본적인 디자인 방법 ①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01" b="21651"/>
          <a:stretch/>
        </p:blipFill>
        <p:spPr>
          <a:xfrm>
            <a:off x="7579963" y="1217624"/>
            <a:ext cx="2708920" cy="2787440"/>
          </a:xfrm>
          <a:prstGeom prst="rect">
            <a:avLst/>
          </a:prstGeom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19547"/>
              </p:ext>
            </p:extLst>
          </p:nvPr>
        </p:nvGraphicFramePr>
        <p:xfrm>
          <a:off x="7624587" y="1105418"/>
          <a:ext cx="809179" cy="209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9">
                  <a:extLst>
                    <a:ext uri="{9D8B030D-6E8A-4147-A177-3AD203B41FA5}">
                      <a16:colId xmlns="" xmlns:a16="http://schemas.microsoft.com/office/drawing/2014/main" val="4257218202"/>
                    </a:ext>
                  </a:extLst>
                </a:gridCol>
              </a:tblGrid>
              <a:tr h="209561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42913224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351669"/>
              </p:ext>
            </p:extLst>
          </p:nvPr>
        </p:nvGraphicFramePr>
        <p:xfrm>
          <a:off x="8488683" y="1105416"/>
          <a:ext cx="862981" cy="209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981">
                  <a:extLst>
                    <a:ext uri="{9D8B030D-6E8A-4147-A177-3AD203B41FA5}">
                      <a16:colId xmlns="" xmlns:a16="http://schemas.microsoft.com/office/drawing/2014/main" val="4257218202"/>
                    </a:ext>
                  </a:extLst>
                </a:gridCol>
              </a:tblGrid>
              <a:tr h="209561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42913224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288425"/>
              </p:ext>
            </p:extLst>
          </p:nvPr>
        </p:nvGraphicFramePr>
        <p:xfrm>
          <a:off x="9424787" y="1105416"/>
          <a:ext cx="790973" cy="209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973">
                  <a:extLst>
                    <a:ext uri="{9D8B030D-6E8A-4147-A177-3AD203B41FA5}">
                      <a16:colId xmlns="" xmlns:a16="http://schemas.microsoft.com/office/drawing/2014/main" val="4257218202"/>
                    </a:ext>
                  </a:extLst>
                </a:gridCol>
              </a:tblGrid>
              <a:tr h="209561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42913224"/>
                  </a:ext>
                </a:extLst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595666"/>
              </p:ext>
            </p:extLst>
          </p:nvPr>
        </p:nvGraphicFramePr>
        <p:xfrm>
          <a:off x="7392144" y="1327337"/>
          <a:ext cx="215351" cy="743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351">
                  <a:extLst>
                    <a:ext uri="{9D8B030D-6E8A-4147-A177-3AD203B41FA5}">
                      <a16:colId xmlns="" xmlns:a16="http://schemas.microsoft.com/office/drawing/2014/main" val="4257218202"/>
                    </a:ext>
                  </a:extLst>
                </a:gridCol>
              </a:tblGrid>
              <a:tr h="743901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42913224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619806"/>
              </p:ext>
            </p:extLst>
          </p:nvPr>
        </p:nvGraphicFramePr>
        <p:xfrm>
          <a:off x="7392145" y="2185536"/>
          <a:ext cx="227940" cy="792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40">
                  <a:extLst>
                    <a:ext uri="{9D8B030D-6E8A-4147-A177-3AD203B41FA5}">
                      <a16:colId xmlns="" xmlns:a16="http://schemas.microsoft.com/office/drawing/2014/main" val="4257218202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42913224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445899"/>
              </p:ext>
            </p:extLst>
          </p:nvPr>
        </p:nvGraphicFramePr>
        <p:xfrm>
          <a:off x="7392144" y="3105525"/>
          <a:ext cx="227940" cy="742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940">
                  <a:extLst>
                    <a:ext uri="{9D8B030D-6E8A-4147-A177-3AD203B41FA5}">
                      <a16:colId xmlns="" xmlns:a16="http://schemas.microsoft.com/office/drawing/2014/main" val="4257218202"/>
                    </a:ext>
                  </a:extLst>
                </a:gridCol>
              </a:tblGrid>
              <a:tr h="742655">
                <a:tc>
                  <a:txBody>
                    <a:bodyPr/>
                    <a:lstStyle/>
                    <a:p>
                      <a:pPr latinLnBrk="1"/>
                      <a:endParaRPr lang="ko-KR" altLang="en-US" sz="500" dirty="0"/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42913224"/>
                  </a:ext>
                </a:extLst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620084" y="633132"/>
            <a:ext cx="81368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88683" y="647656"/>
            <a:ext cx="86298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431529" y="633132"/>
            <a:ext cx="784231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7"/>
          <a:stretch/>
        </p:blipFill>
        <p:spPr>
          <a:xfrm>
            <a:off x="2999657" y="3848180"/>
            <a:ext cx="2781388" cy="284144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32708" y="1395194"/>
            <a:ext cx="61336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여기서 맵 디자인이란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배치에 따른 난이도 조절이 기본적으로 어떻게 이뤄지는지를 의미함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 크기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9x9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매치에 필요한 블록의 개수가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개인 것을 감안하면 기본적으로 가로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(x3),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세로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(x3)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기본 구도로 잡고 맵 디자인이 이뤄짐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모든 블록은 아래로 떨어지는 규칙을 적용 받고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999656" y="4145560"/>
            <a:ext cx="913683" cy="2451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988709" y="4145560"/>
            <a:ext cx="814070" cy="245179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4874727" y="4145560"/>
            <a:ext cx="913683" cy="245179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335359" y="3861048"/>
            <a:ext cx="2444528" cy="784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열</a:t>
            </a:r>
            <a:endParaRPr lang="en-US" altLang="ko-KR" sz="1500" b="1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3</a:t>
            </a:r>
            <a:r>
              <a:rPr lang="ko-KR" altLang="en-US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매치를 통해 우선적으로 플레이가 진행되는 열 구간</a:t>
            </a: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3230" y="4889354"/>
            <a:ext cx="2444528" cy="10156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열</a:t>
            </a:r>
            <a:endParaRPr lang="en-US" altLang="ko-KR" sz="1500" b="1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스테이지의 메인 장애물을 배치해 난이도 조절이 이뤄지는 열 구간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8" t="49567" r="22495" b="44668"/>
          <a:stretch/>
        </p:blipFill>
        <p:spPr>
          <a:xfrm>
            <a:off x="1803497" y="6333905"/>
            <a:ext cx="826438" cy="4320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63" t="33596" r="58132" b="58990"/>
          <a:stretch/>
        </p:blipFill>
        <p:spPr>
          <a:xfrm>
            <a:off x="1242731" y="6337583"/>
            <a:ext cx="437096" cy="43200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43700" r="56300" b="50478"/>
          <a:stretch/>
        </p:blipFill>
        <p:spPr>
          <a:xfrm>
            <a:off x="729504" y="6337583"/>
            <a:ext cx="389557" cy="4320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59229" y="5999585"/>
            <a:ext cx="15196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**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메인 장애물</a:t>
            </a:r>
            <a:endParaRPr lang="en-US" altLang="ko-KR" sz="15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 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93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49683" y="919108"/>
            <a:ext cx="144016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725290" y="800924"/>
            <a:ext cx="641122" cy="252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56160" y="1412776"/>
            <a:ext cx="7085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크기와 맵 형태에 따라 다양하게 진행 열과 장애물 열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행과 장애물 행이 교차하며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시작 플레이 범위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설정된다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5359" y="796476"/>
            <a:ext cx="5040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2.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기본적인 디자인 방법 ②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53574" y="2233402"/>
            <a:ext cx="2594954" cy="2707766"/>
            <a:chOff x="7886263" y="2204865"/>
            <a:chExt cx="2594954" cy="2707766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40"/>
            <a:stretch/>
          </p:blipFill>
          <p:spPr>
            <a:xfrm>
              <a:off x="7886263" y="2204865"/>
              <a:ext cx="2594954" cy="2698246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7886263" y="2262557"/>
              <a:ext cx="581167" cy="2318571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467430" y="2272077"/>
              <a:ext cx="1733026" cy="580859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8467430" y="2850520"/>
              <a:ext cx="2013787" cy="2062111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176846" y="2340720"/>
              <a:ext cx="1710680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시작 플레이 구간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568526" y="3140969"/>
              <a:ext cx="1710680" cy="398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차 확장 구간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9313106" y="3705097"/>
              <a:ext cx="1168111" cy="1198014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23757" y="4054251"/>
              <a:ext cx="11574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최종</a:t>
              </a:r>
              <a:endParaRPr lang="en-US" altLang="ko-KR" sz="1500" b="1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noProof="0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목표 구간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50743" y="2233402"/>
            <a:ext cx="2594954" cy="2698246"/>
            <a:chOff x="983432" y="2204865"/>
            <a:chExt cx="2594954" cy="269824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40"/>
            <a:stretch/>
          </p:blipFill>
          <p:spPr>
            <a:xfrm>
              <a:off x="983432" y="2204865"/>
              <a:ext cx="2594954" cy="2698246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986367" y="2262558"/>
              <a:ext cx="2517345" cy="58796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983432" y="2905885"/>
              <a:ext cx="2520280" cy="1891267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03937" y="2340720"/>
              <a:ext cx="1710680" cy="398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진행 행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373267" y="3306911"/>
              <a:ext cx="1710680" cy="398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장애물 행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02024" y="2233402"/>
            <a:ext cx="2595223" cy="2698246"/>
            <a:chOff x="4434713" y="2204865"/>
            <a:chExt cx="2595223" cy="2698246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40"/>
            <a:stretch/>
          </p:blipFill>
          <p:spPr>
            <a:xfrm>
              <a:off x="4434982" y="2204865"/>
              <a:ext cx="2594954" cy="2698246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4434713" y="2262559"/>
              <a:ext cx="581167" cy="253459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5085336" y="2262557"/>
              <a:ext cx="1874760" cy="2534595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323060" y="2491218"/>
              <a:ext cx="1462474" cy="398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장애물 열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479215" y="2472916"/>
              <a:ext cx="506493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진행</a:t>
              </a:r>
              <a:endParaRPr lang="en-US" altLang="ko-KR" sz="1500" b="1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R="0" lvl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열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7" name="덧셈 기호 6"/>
          <p:cNvSpPr/>
          <p:nvPr/>
        </p:nvSpPr>
        <p:spPr>
          <a:xfrm>
            <a:off x="4056126" y="3126343"/>
            <a:ext cx="607551" cy="648071"/>
          </a:xfrm>
          <a:prstGeom prst="mathPlus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등호 7"/>
          <p:cNvSpPr/>
          <p:nvPr/>
        </p:nvSpPr>
        <p:spPr>
          <a:xfrm>
            <a:off x="7441480" y="3136058"/>
            <a:ext cx="713421" cy="535035"/>
          </a:xfrm>
          <a:prstGeom prst="mathEqual">
            <a:avLst/>
          </a:prstGeom>
          <a:solidFill>
            <a:srgbClr val="2BB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3036" y="5301208"/>
            <a:ext cx="7850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행과 진행 열이 교차하는 지점을 기점으로 동물 블록이 이어지는 범위를 그려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시작 플레이 구간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형성함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우선적으로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매치를 통해 범위를 형성할 수 있는 구간과 높은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체력값을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지닌 장애물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 효과를 지닌 장애물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매치로 진입하기 어려운 지형 등이 모인 구간을 구분하여 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구간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목표 구간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구분함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6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49683" y="919108"/>
            <a:ext cx="144016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443046" y="786740"/>
            <a:ext cx="641122" cy="252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202238" y="1412776"/>
            <a:ext cx="11500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시작 플레이 구간의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주변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에는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매치로 빠르게 플레이 범위를 넓힐 수 있도록 난이도가 낮은 장애물이 주로 배치됨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주로 사용되는 장애물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매치를 통해 넓혀질 수 있는 플레이 범위를 계산하여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구간을 설정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보통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구간으로 넓혀질 수 있는 범위의 넓이는 특수 폭탄을 만들 수 있을 정도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최소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3x5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이상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 설정함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3x5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의미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가로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세로 폭탄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가로 또는 세로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만들기가 원활한 공간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분포 형태에 따라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구간이 여러 개 일 수도 있고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구간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구간이 생겨날 수도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5359" y="796476"/>
            <a:ext cx="5040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시작 플레이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구간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&amp;1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범위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219001" y="702696"/>
            <a:ext cx="2230811" cy="622132"/>
          </a:xfrm>
          <a:prstGeom prst="rect">
            <a:avLst/>
          </a:prstGeom>
          <a:solidFill>
            <a:srgbClr val="FF0000">
              <a:alpha val="4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0"/>
          <a:stretch/>
        </p:blipFill>
        <p:spPr>
          <a:xfrm>
            <a:off x="865566" y="3690577"/>
            <a:ext cx="2857899" cy="301956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587983" y="4051688"/>
            <a:ext cx="2284362" cy="784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500" b="1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500" b="1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구간</a:t>
            </a:r>
            <a:endParaRPr lang="en-US" altLang="ko-KR" sz="1500" b="1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5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진흙판을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사용하여 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구간을 형성함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61103" y="3690577"/>
            <a:ext cx="2857899" cy="3019565"/>
            <a:chOff x="6361103" y="3690577"/>
            <a:chExt cx="2857899" cy="301956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670"/>
            <a:stretch/>
          </p:blipFill>
          <p:spPr>
            <a:xfrm>
              <a:off x="6361103" y="3690577"/>
              <a:ext cx="2857899" cy="3019565"/>
            </a:xfrm>
            <a:prstGeom prst="rect">
              <a:avLst/>
            </a:prstGeom>
          </p:spPr>
        </p:pic>
        <p:sp>
          <p:nvSpPr>
            <p:cNvPr id="34" name="직사각형 33"/>
            <p:cNvSpPr/>
            <p:nvPr/>
          </p:nvSpPr>
          <p:spPr>
            <a:xfrm>
              <a:off x="7020870" y="3832429"/>
              <a:ext cx="1262840" cy="895575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699535" y="3832429"/>
              <a:ext cx="277368" cy="1543647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361103" y="3832428"/>
              <a:ext cx="339435" cy="933531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51576" y="3940628"/>
              <a:ext cx="11574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시작 플레이</a:t>
              </a:r>
              <a:endParaRPr lang="en-US" altLang="ko-KR" sz="1500" b="1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500" b="1" noProof="0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구간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980396" y="4765959"/>
              <a:ext cx="2238606" cy="610118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988190" y="5376770"/>
              <a:ext cx="2230811" cy="622132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699535" y="5998901"/>
              <a:ext cx="2519466" cy="610118"/>
            </a:xfrm>
            <a:prstGeom prst="rect">
              <a:avLst/>
            </a:prstGeom>
            <a:solidFill>
              <a:srgbClr val="FFC000">
                <a:alpha val="5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78096" y="4893885"/>
              <a:ext cx="15964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치 확장 구간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60861" y="5499951"/>
              <a:ext cx="15964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500" b="1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2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치 확장 구간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63939" y="6094911"/>
              <a:ext cx="15964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500" b="1" dirty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3</a:t>
              </a:r>
              <a:r>
                <a:rPr lang="ko-KR" altLang="en-US" sz="1500" b="1" dirty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치 확장 구간</a:t>
              </a:r>
              <a:endParaRPr lang="en-US" altLang="ko-KR" sz="15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361103" y="6276023"/>
              <a:ext cx="313925" cy="332996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4119004" y="3822352"/>
            <a:ext cx="2096859" cy="7848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b="1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최종목표 구간</a:t>
            </a:r>
            <a:endParaRPr lang="en-US" altLang="ko-KR" sz="1500" b="1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터널을 사용해 최대한 멀리 배치해 형성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647728" y="1820077"/>
            <a:ext cx="2418309" cy="432000"/>
            <a:chOff x="9773691" y="5611266"/>
            <a:chExt cx="2418309" cy="432000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65" t="49232" r="44706" b="44812"/>
            <a:stretch/>
          </p:blipFill>
          <p:spPr>
            <a:xfrm>
              <a:off x="9773691" y="5611266"/>
              <a:ext cx="399999" cy="432000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76" t="65105" r="44557" b="28951"/>
            <a:stretch/>
          </p:blipFill>
          <p:spPr>
            <a:xfrm>
              <a:off x="11203808" y="5611266"/>
              <a:ext cx="423959" cy="4320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70" t="71335" r="44370" b="23035"/>
            <a:stretch/>
          </p:blipFill>
          <p:spPr>
            <a:xfrm>
              <a:off x="11760000" y="5611266"/>
              <a:ext cx="432000" cy="432000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rcRect l="72554" t="45764" r="15665" b="44875"/>
            <a:stretch/>
          </p:blipFill>
          <p:spPr>
            <a:xfrm>
              <a:off x="10300852" y="5611266"/>
              <a:ext cx="423693" cy="432000"/>
            </a:xfrm>
            <a:prstGeom prst="rect">
              <a:avLst/>
            </a:prstGeom>
          </p:spPr>
        </p:pic>
        <p:sp>
          <p:nvSpPr>
            <p:cNvPr id="70" name="1/2 액자 69"/>
            <p:cNvSpPr/>
            <p:nvPr/>
          </p:nvSpPr>
          <p:spPr>
            <a:xfrm rot="18756604">
              <a:off x="10907420" y="5697815"/>
              <a:ext cx="292866" cy="279926"/>
            </a:xfrm>
            <a:prstGeom prst="halfFrame">
              <a:avLst>
                <a:gd name="adj1" fmla="val 12810"/>
                <a:gd name="adj2" fmla="val 1665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6370646" y="1883318"/>
            <a:ext cx="4549889" cy="3231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b="1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풀</a:t>
            </a:r>
            <a:r>
              <a:rPr lang="en-US" altLang="ko-KR" sz="1500" b="1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b="1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</a:t>
            </a:r>
            <a:r>
              <a:rPr lang="ko-KR" altLang="en-US" sz="15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보다 덤불</a:t>
            </a:r>
            <a:r>
              <a:rPr lang="en-US" altLang="ko-KR" sz="15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5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콘크리트가 체감 난이도가 높음</a:t>
            </a:r>
            <a:endParaRPr lang="en-US" altLang="ko-KR" sz="1500" b="1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4133157" y="4832510"/>
            <a:ext cx="1858740" cy="445913"/>
          </a:xfrm>
          <a:prstGeom prst="rightArrow">
            <a:avLst/>
          </a:prstGeom>
          <a:solidFill>
            <a:srgbClr val="2BB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4089190" y="5269118"/>
            <a:ext cx="1816753" cy="55399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752 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스테이지를 해당 원리 따라 분석함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587983" y="5376076"/>
            <a:ext cx="2284362" cy="10156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500" b="1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500" b="1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</a:t>
            </a:r>
            <a:r>
              <a:rPr lang="en-US" altLang="ko-KR" sz="1500" b="1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·3</a:t>
            </a:r>
            <a:r>
              <a:rPr lang="ko-KR" altLang="en-US" sz="1500" b="1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확장 구간</a:t>
            </a:r>
            <a:endParaRPr lang="en-US" altLang="ko-KR" sz="1500" b="1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막힘 구간을 활용하여 점차적으로 플레이 공간을 늘려가도록 설계함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74" name="꺾인 연결선 73"/>
          <p:cNvCxnSpPr>
            <a:stCxn id="63" idx="0"/>
            <a:endCxn id="42" idx="0"/>
          </p:cNvCxnSpPr>
          <p:nvPr/>
        </p:nvCxnSpPr>
        <p:spPr>
          <a:xfrm rot="16200000" flipH="1">
            <a:off x="5844089" y="3145697"/>
            <a:ext cx="10076" cy="1363387"/>
          </a:xfrm>
          <a:prstGeom prst="bentConnector3">
            <a:avLst>
              <a:gd name="adj1" fmla="val -2268757"/>
            </a:avLst>
          </a:prstGeom>
          <a:ln w="19050">
            <a:solidFill>
              <a:srgbClr val="00B0F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>
            <a:stCxn id="44" idx="3"/>
            <a:endCxn id="61" idx="1"/>
          </p:cNvCxnSpPr>
          <p:nvPr/>
        </p:nvCxnSpPr>
        <p:spPr>
          <a:xfrm flipV="1">
            <a:off x="9219002" y="4444103"/>
            <a:ext cx="368981" cy="62691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>
            <a:stCxn id="45" idx="3"/>
          </p:cNvCxnSpPr>
          <p:nvPr/>
        </p:nvCxnSpPr>
        <p:spPr>
          <a:xfrm>
            <a:off x="9219001" y="5687836"/>
            <a:ext cx="36372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9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849683" y="919108"/>
            <a:ext cx="144016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6287086" y="1081503"/>
            <a:ext cx="641122" cy="252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56160" y="1412776"/>
            <a:ext cx="109964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유저가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매치로 만들어가는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플레이 동선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블록이 어떻게 떨어지는가에 따라 매우 다양해 질 수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최종적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난간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겪는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 동일하게 구성하고 해당 구간의 레벨 디자인을 통해 전체적인 난이도 조절 이뤄짐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lvl="1"/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목표 구간의 형성은 다양한 방식으로 이뤄짐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매치로 닿기 어렵거나 닿지 않는 공간에 석판 배치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난이도가 높은 장애물 모아 놓기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최대한 멀리 배치하기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5359" y="796476"/>
            <a:ext cx="5040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목표 구현하기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4172623" y="919108"/>
            <a:ext cx="1440161" cy="0"/>
          </a:xfrm>
          <a:prstGeom prst="straightConnector1">
            <a:avLst/>
          </a:prstGeom>
          <a:ln w="50800">
            <a:solidFill>
              <a:srgbClr val="00B05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0"/>
          <a:stretch/>
        </p:blipFill>
        <p:spPr>
          <a:xfrm>
            <a:off x="6514156" y="3362555"/>
            <a:ext cx="3131096" cy="3308217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51384" y="3362555"/>
            <a:ext cx="3208092" cy="3302242"/>
            <a:chOff x="1663772" y="3368530"/>
            <a:chExt cx="3208092" cy="33022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38"/>
            <a:stretch/>
          </p:blipFill>
          <p:spPr>
            <a:xfrm>
              <a:off x="1664241" y="3368530"/>
              <a:ext cx="3207623" cy="3302242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>
              <a:off x="2696365" y="3771440"/>
              <a:ext cx="1095379" cy="1025711"/>
            </a:xfrm>
            <a:prstGeom prst="rect">
              <a:avLst/>
            </a:prstGeom>
            <a:solidFill>
              <a:srgbClr val="FF0000">
                <a:alpha val="4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른쪽 화살표 30"/>
            <p:cNvSpPr/>
            <p:nvPr/>
          </p:nvSpPr>
          <p:spPr>
            <a:xfrm>
              <a:off x="3791745" y="4039110"/>
              <a:ext cx="785310" cy="445913"/>
            </a:xfrm>
            <a:prstGeom prst="rightArrow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동선</a:t>
              </a:r>
              <a:r>
                <a:rPr lang="en-US" altLang="ko-KR" sz="1400" b="1" dirty="0" smtClean="0"/>
                <a:t>2</a:t>
              </a:r>
              <a:endParaRPr lang="ko-KR" altLang="en-US" sz="1400" b="1" dirty="0"/>
            </a:p>
          </p:txBody>
        </p:sp>
        <p:sp>
          <p:nvSpPr>
            <p:cNvPr id="34" name="오른쪽 화살표 33"/>
            <p:cNvSpPr/>
            <p:nvPr/>
          </p:nvSpPr>
          <p:spPr>
            <a:xfrm flipH="1">
              <a:off x="1847528" y="4042863"/>
              <a:ext cx="848836" cy="445913"/>
            </a:xfrm>
            <a:prstGeom prst="rightArrow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/>
                <a:t>동선</a:t>
              </a:r>
              <a:r>
                <a:rPr lang="en-US" altLang="ko-KR" sz="1400" b="1" dirty="0" smtClean="0"/>
                <a:t>1</a:t>
              </a:r>
              <a:endParaRPr lang="ko-KR" altLang="en-US" sz="1400" b="1" dirty="0"/>
            </a:p>
          </p:txBody>
        </p:sp>
        <p:sp>
          <p:nvSpPr>
            <p:cNvPr id="41" name="오른쪽 화살표 40"/>
            <p:cNvSpPr/>
            <p:nvPr/>
          </p:nvSpPr>
          <p:spPr>
            <a:xfrm rot="16200000" flipH="1">
              <a:off x="2877134" y="4918380"/>
              <a:ext cx="781835" cy="563361"/>
            </a:xfrm>
            <a:prstGeom prst="rightArrow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lang="ko-KR" altLang="en-US" sz="1400" b="1" dirty="0" smtClean="0"/>
                <a:t>동선</a:t>
              </a:r>
              <a:r>
                <a:rPr lang="en-US" altLang="ko-KR" sz="1400" b="1" dirty="0"/>
                <a:t>3</a:t>
              </a:r>
              <a:endParaRPr lang="ko-KR" altLang="en-US" sz="14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665324" y="4079042"/>
              <a:ext cx="11574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b="1" dirty="0" smtClean="0">
                  <a:solidFill>
                    <a:schemeClr val="bg1"/>
                  </a:solidFill>
                  <a:ea typeface="a옛날사진관3" panose="02020600000000000000" pitchFamily="18" charset="-127"/>
                </a:rPr>
                <a:t>시작 플레이</a:t>
              </a:r>
              <a:endParaRPr lang="en-US" altLang="ko-KR" sz="1400" b="1" dirty="0" smtClean="0">
                <a:solidFill>
                  <a:schemeClr val="bg1"/>
                </a:solidFill>
                <a:ea typeface="a옛날사진관3" panose="02020600000000000000" pitchFamily="18" charset="-127"/>
              </a:endParaRPr>
            </a:p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b="1" noProof="0" dirty="0" smtClean="0">
                  <a:solidFill>
                    <a:schemeClr val="bg1"/>
                  </a:solidFill>
                  <a:ea typeface="a옛날사진관3" panose="02020600000000000000" pitchFamily="18" charset="-127"/>
                </a:rPr>
                <a:t>구간</a:t>
              </a:r>
              <a:endParaRPr lang="en-US" altLang="ko-KR" sz="1400" b="1" noProof="0" dirty="0" smtClean="0">
                <a:solidFill>
                  <a:schemeClr val="bg1"/>
                </a:solidFill>
                <a:ea typeface="a옛날사진관3" panose="02020600000000000000" pitchFamily="18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flipV="1">
              <a:off x="1663772" y="5911572"/>
              <a:ext cx="3188869" cy="685780"/>
            </a:xfrm>
            <a:prstGeom prst="rect">
              <a:avLst/>
            </a:prstGeom>
            <a:solidFill>
              <a:srgbClr val="FFC000">
                <a:alpha val="60000"/>
              </a:srgb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04556" y="6100573"/>
              <a:ext cx="1507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1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400" b="1" noProof="0" smtClean="0">
                  <a:solidFill>
                    <a:schemeClr val="bg1"/>
                  </a:solidFill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최종 목표 구간</a:t>
              </a:r>
              <a:endParaRPr lang="en-US" altLang="ko-KR" sz="1400" b="1" noProof="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971087" y="3632843"/>
            <a:ext cx="2284362" cy="12464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플레이 동선</a:t>
            </a:r>
            <a:endParaRPr lang="en-US" altLang="ko-KR" sz="1500" b="1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유저의 플레이 동선은 상황에 따라 다양해질 수 있으나 최종 목표 구간은 동일하게 구성된다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53" name="직선 연결선 52"/>
          <p:cNvCxnSpPr>
            <a:stCxn id="31" idx="3"/>
            <a:endCxn id="52" idx="1"/>
          </p:cNvCxnSpPr>
          <p:nvPr/>
        </p:nvCxnSpPr>
        <p:spPr>
          <a:xfrm flipV="1">
            <a:off x="3464667" y="4256091"/>
            <a:ext cx="506420" cy="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6514156" y="3468578"/>
            <a:ext cx="348442" cy="1127709"/>
          </a:xfrm>
          <a:prstGeom prst="rect">
            <a:avLst/>
          </a:prstGeom>
          <a:solidFill>
            <a:srgbClr val="00B0F0">
              <a:alpha val="6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6505506" y="6165304"/>
            <a:ext cx="348442" cy="411779"/>
          </a:xfrm>
          <a:prstGeom prst="rect">
            <a:avLst/>
          </a:prstGeom>
          <a:solidFill>
            <a:srgbClr val="00B0F0">
              <a:alpha val="6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8561774" y="6237312"/>
            <a:ext cx="389056" cy="339771"/>
          </a:xfrm>
          <a:prstGeom prst="rect">
            <a:avLst/>
          </a:prstGeom>
          <a:solidFill>
            <a:srgbClr val="00B0F0">
              <a:alpha val="6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0" name="직사각형 59"/>
          <p:cNvSpPr/>
          <p:nvPr/>
        </p:nvSpPr>
        <p:spPr>
          <a:xfrm>
            <a:off x="9273255" y="4479048"/>
            <a:ext cx="356125" cy="1426550"/>
          </a:xfrm>
          <a:prstGeom prst="rect">
            <a:avLst/>
          </a:prstGeom>
          <a:solidFill>
            <a:srgbClr val="00B0F0">
              <a:alpha val="6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971087" y="5350857"/>
            <a:ext cx="2284362" cy="124649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① 멀리 배치하기</a:t>
            </a:r>
            <a:endParaRPr lang="en-US" altLang="ko-KR" sz="1500" b="1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최종 목표 구간을 플레이 동선으로 부터 멀리 배치하여 최종 목표 구간을 형성함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15063" y="4453304"/>
            <a:ext cx="2071035" cy="147732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5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② 3</a:t>
            </a:r>
            <a:r>
              <a:rPr lang="ko-KR" altLang="en-US" sz="15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 닿기 어려운 공간</a:t>
            </a:r>
            <a:endParaRPr lang="en-US" altLang="ko-KR" sz="1500" b="1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3</a:t>
            </a:r>
            <a:r>
              <a:rPr lang="ko-KR" altLang="en-US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매치가 닿기 어려운 공간을 형성하여 해당 위치에 석판을 배치해 최종 목표 구간을 형성</a:t>
            </a: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cxnSp>
        <p:nvCxnSpPr>
          <p:cNvPr id="63" name="직선 연결선 62"/>
          <p:cNvCxnSpPr/>
          <p:nvPr/>
        </p:nvCxnSpPr>
        <p:spPr>
          <a:xfrm>
            <a:off x="6259774" y="6248486"/>
            <a:ext cx="277369" cy="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>
            <a:stCxn id="60" idx="3"/>
            <a:endCxn id="62" idx="1"/>
          </p:cNvCxnSpPr>
          <p:nvPr/>
        </p:nvCxnSpPr>
        <p:spPr>
          <a:xfrm flipV="1">
            <a:off x="9629380" y="5191968"/>
            <a:ext cx="185683" cy="355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61" idx="3"/>
            <a:endCxn id="54" idx="2"/>
          </p:cNvCxnSpPr>
          <p:nvPr/>
        </p:nvCxnSpPr>
        <p:spPr>
          <a:xfrm flipV="1">
            <a:off x="6255449" y="4596287"/>
            <a:ext cx="432928" cy="1377818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54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4864878" y="276886"/>
            <a:ext cx="55653" cy="66938"/>
          </a:xfrm>
          <a:prstGeom prst="ellipse">
            <a:avLst/>
          </a:prstGeom>
          <a:solidFill>
            <a:srgbClr val="2BB95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77054" y="2332"/>
            <a:ext cx="1872000" cy="618381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rPr>
              <a:t>개요</a:t>
            </a:r>
            <a:endParaRPr lang="ko-KR" altLang="en-US" sz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796988" y="27742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1021851"/>
            <a:ext cx="615448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체감 난이도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6161" y="1652667"/>
            <a:ext cx="115004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전체적으로 평균 난이도는 평이한 형태 신규 장애물이 등장할 때마다 계단식으로 평균 난이도가 조금씩 상승하는 모습을 보임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각 구간별 난이도는 일정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바운더리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안에서 오르내리며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꺾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은선 형태를 띔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신규 장애물이 등장하기 전까지 스테이지 난이도는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2~4(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난이도 수치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오르내림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710228" y="2708920"/>
            <a:ext cx="5143500" cy="2916006"/>
            <a:chOff x="2084090" y="2686753"/>
            <a:chExt cx="5143500" cy="2916006"/>
          </a:xfrm>
        </p:grpSpPr>
        <p:graphicFrame>
          <p:nvGraphicFramePr>
            <p:cNvPr id="2" name="차트 1"/>
            <p:cNvGraphicFramePr/>
            <p:nvPr>
              <p:extLst>
                <p:ext uri="{D42A27DB-BD31-4B8C-83A1-F6EECF244321}">
                  <p14:modId xmlns:p14="http://schemas.microsoft.com/office/powerpoint/2010/main" val="2357515380"/>
                </p:ext>
              </p:extLst>
            </p:nvPr>
          </p:nvGraphicFramePr>
          <p:xfrm>
            <a:off x="2084090" y="2686753"/>
            <a:ext cx="5143500" cy="29160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타원 14"/>
            <p:cNvSpPr/>
            <p:nvPr/>
          </p:nvSpPr>
          <p:spPr>
            <a:xfrm>
              <a:off x="3731971" y="4157208"/>
              <a:ext cx="985098" cy="20789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cxnSp>
        <p:nvCxnSpPr>
          <p:cNvPr id="17" name="직선 화살표 연결선 16"/>
          <p:cNvCxnSpPr>
            <a:stCxn id="15" idx="4"/>
          </p:cNvCxnSpPr>
          <p:nvPr/>
        </p:nvCxnSpPr>
        <p:spPr>
          <a:xfrm flipH="1">
            <a:off x="8745930" y="4387271"/>
            <a:ext cx="104728" cy="15701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차트 12"/>
          <p:cNvGraphicFramePr/>
          <p:nvPr>
            <p:extLst>
              <p:ext uri="{D42A27DB-BD31-4B8C-83A1-F6EECF244321}">
                <p14:modId xmlns:p14="http://schemas.microsoft.com/office/powerpoint/2010/main" val="3357916879"/>
              </p:ext>
            </p:extLst>
          </p:nvPr>
        </p:nvGraphicFramePr>
        <p:xfrm>
          <a:off x="7150740" y="5776131"/>
          <a:ext cx="4678228" cy="9659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188281725"/>
              </p:ext>
            </p:extLst>
          </p:nvPr>
        </p:nvGraphicFramePr>
        <p:xfrm>
          <a:off x="734852" y="3320107"/>
          <a:ext cx="4185679" cy="2637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577054" y="810055"/>
            <a:ext cx="5234955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스테이지가 올라갈 수록 평균 난이도와 복잡함이 같이 올라간다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!!</a:t>
            </a:r>
          </a:p>
          <a:p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난이도를 조절하면서 복잡한 정도를 낮추면서 새로운 장애물 요소를 배치하는 것이 중요하다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(?)</a:t>
            </a:r>
          </a:p>
        </p:txBody>
      </p:sp>
    </p:spTree>
    <p:extLst>
      <p:ext uri="{BB962C8B-B14F-4D97-AF65-F5344CB8AC3E}">
        <p14:creationId xmlns:p14="http://schemas.microsoft.com/office/powerpoint/2010/main" val="101960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2035" y="2555091"/>
            <a:ext cx="320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ko-KR" altLang="en-US" sz="4000" dirty="0" smtClean="0">
                <a:latin typeface="a옛날사진관3" pitchFamily="18" charset="-127"/>
                <a:ea typeface="a옛날사진관3" pitchFamily="18" charset="-127"/>
              </a:rPr>
              <a:t>감사합니다 </a:t>
            </a:r>
            <a:r>
              <a:rPr lang="en-US" altLang="ko-KR" sz="4000" dirty="0" smtClean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</a:t>
            </a:r>
            <a:endParaRPr lang="ko-KR" altLang="en-US" sz="4000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5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649712"/>
            <a:ext cx="3208286" cy="32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294241"/>
              </p:ext>
            </p:extLst>
          </p:nvPr>
        </p:nvGraphicFramePr>
        <p:xfrm>
          <a:off x="1199456" y="454780"/>
          <a:ext cx="8019074" cy="280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483">
                  <a:extLst>
                    <a:ext uri="{9D8B030D-6E8A-4147-A177-3AD203B41FA5}">
                      <a16:colId xmlns="" xmlns:a16="http://schemas.microsoft.com/office/drawing/2014/main" val="143172725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727082281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2129079346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4072341223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1765585374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2555534622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1039752448"/>
                    </a:ext>
                  </a:extLst>
                </a:gridCol>
              </a:tblGrid>
              <a:tr h="522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분류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깨진 바위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바위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색깔 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진흙판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구멍 폭탄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파괴 방법을 달리한 예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매치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특수폭탄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매치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특정 색깔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매치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42876372"/>
                  </a:ext>
                </a:extLst>
              </a:tr>
              <a:tr h="2610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특수 효과를 부여한 예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1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855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BB95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>
        <a:defPPr>
          <a:defRPr sz="2400" b="1" dirty="0" smtClean="0">
            <a:solidFill>
              <a:srgbClr val="2BB957"/>
            </a:solidFill>
            <a:latin typeface="a옛날사진관3" pitchFamily="18" charset="-127"/>
            <a:ea typeface="a옛날사진관3" pitchFamily="18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6809</TotalTime>
  <Words>846</Words>
  <Application>Microsoft Office PowerPoint</Application>
  <PresentationFormat>사용자 지정</PresentationFormat>
  <Paragraphs>147</Paragraphs>
  <Slides>7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굴림</vt:lpstr>
      <vt:lpstr>Arial</vt:lpstr>
      <vt:lpstr>맑은 고딕</vt:lpstr>
      <vt:lpstr>나눔스퀘어 Bold</vt:lpstr>
      <vt:lpstr>Wingdings</vt:lpstr>
      <vt:lpstr>나눔바른고딕</vt:lpstr>
      <vt:lpstr>a옛날사진관3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FullName</cp:lastModifiedBy>
  <cp:revision>349</cp:revision>
  <dcterms:created xsi:type="dcterms:W3CDTF">2016-03-14T13:41:19Z</dcterms:created>
  <dcterms:modified xsi:type="dcterms:W3CDTF">2018-08-03T09:21:44Z</dcterms:modified>
</cp:coreProperties>
</file>